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 type="screen16x9"/>
  <p:notesSz cx="6858000" cy="9144000"/>
  <p:defaultTextStyle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theme" Target="theme/theme1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</p:bodyStyle>
    <p:otherStyle>
      <a:defPPr>
        <a:defRPr lang="en-US"/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team-andrea.jpeg"/><Relationship Id="rId3" Type="http://schemas.openxmlformats.org/officeDocument/2006/relationships/hyperlink" Target="https://www.linkedin.com/in/andrea-schneider-856952a0" TargetMode="External"/><Relationship Id="rId4" Type="http://schemas.openxmlformats.org/officeDocument/2006/relationships/image" Target="../media/team-gilles.jpeg"/><Relationship Id="rId5" Type="http://schemas.openxmlformats.org/officeDocument/2006/relationships/hyperlink" Target="https://www.linkedin.com/in/gilles-chatelain-67a379a5" TargetMode="External"/><Relationship Id="rId6" Type="http://schemas.openxmlformats.org/officeDocument/2006/relationships/image" Target="../media/team-matthias.jpeg"/><Relationship Id="rId7" Type="http://schemas.openxmlformats.org/officeDocument/2006/relationships/hyperlink" Target="https://www.linkedin.com/in/sala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40" tIns="45720" rIns="91440" bIns="45720" anchor="t" rtlCol="0"/>
          <a:lstStyle/>
          <a:p>
            <a:endParaRPr lang="en-US"/>
          </a:p>
        </p:txBody>
      </p:sp>
      <p:sp>
        <p:nvSpPr>
          <p:cNvPr id="102" name="Accent band"/>
          <p:cNvSpPr>
            <a:spLocks noGrp="1"/>
          </p:cNvSpPr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rgbClr val="F2D34E"/>
          </a:solidFill>
          <a:ln>
            <a:noFill/>
          </a:ln>
        </p:spPr>
        <p:txBody>
          <a:bodyPr wrap="square" lIns="91440" tIns="45720" rIns="91440" bIns="45720" anchor="t" rtlCol="0"/>
          <a:lstStyle/>
          <a:p>
            <a:endParaRPr lang="en-US"/>
          </a:p>
        </p:txBody>
      </p:sp>
      <p:sp>
        <p:nvSpPr>
          <p:cNvPr id="103" name="Stamp"/>
          <p:cNvSpPr>
            <a:spLocks noGrp="1"/>
          </p:cNvSpPr>
          <p:nvPr/>
        </p:nvSpPr>
        <p:spPr>
          <a:xfrm>
            <a:off x="7900000" y="600000"/>
            <a:ext cx="3700000" cy="3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rtlCol="0"/>
          <a:lstStyle/>
          <a:p>
            <a:pPr algn="r"/>
            <a:r>
              <a:rPr lang="en-US" sz="900" b="1" cap="all" spc="200" dirty="0">
                <a:solidFill>
                  <a:srgbClr val="555555"/>
                </a:solidFill>
                <a:latin typeface="Libre Baskerville"/>
              </a:rPr>
              <a:t>For the leadership team · 5 slides · 09/2026</a:t>
            </a:r>
          </a:p>
        </p:txBody>
      </p:sp>
      <p:sp>
        <p:nvSpPr>
          <p:cNvPr id="104" name="Title"/>
          <p:cNvSpPr>
            <a:spLocks noGrp="1"/>
          </p:cNvSpPr>
          <p:nvPr/>
        </p:nvSpPr>
        <p:spPr>
          <a:xfrm>
            <a:off x="1200000" y="1300000"/>
            <a:ext cx="9700000" cy="30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95000"/>
              </a:lnSpc>
            </a:pPr>
            <a:r>
              <a:rPr lang="en-US" sz="8800" b="1" spc="-400" dirty="0">
                <a:solidFill>
                  <a:srgbClr val="111111"/>
                </a:solidFill>
                <a:latin typeface="League Spartan"/>
              </a:rPr>
              <a:t>19 Days</a:t>
            </a:r>
          </a:p>
          <a:p>
            <a:pPr algn="l">
              <a:lnSpc>
                <a:spcPct val="95000"/>
              </a:lnSpc>
            </a:pPr>
            <a:r>
              <a:rPr lang="en-US" sz="8800" b="1" spc="-400" dirty="0">
                <a:solidFill>
                  <a:srgbClr val="111111"/>
                </a:solidFill>
                <a:latin typeface="League Spartan"/>
              </a:rPr>
              <a:t>to</a:t>
            </a:r>
          </a:p>
          <a:p>
            <a:pPr algn="l">
              <a:lnSpc>
                <a:spcPct val="95000"/>
              </a:lnSpc>
            </a:pPr>
            <a:r>
              <a:rPr lang="en-US" sz="8800" b="1" spc="-400" dirty="0">
                <a:solidFill>
                  <a:srgbClr val="111111"/>
                </a:solidFill>
                <a:latin typeface="League Spartan"/>
              </a:rPr>
              <a:t>Impact.</a:t>
            </a:r>
          </a:p>
        </p:txBody>
      </p:sp>
      <p:sp>
        <p:nvSpPr>
          <p:cNvPr id="105" name="Lead"/>
          <p:cNvSpPr>
            <a:spLocks noGrp="1"/>
          </p:cNvSpPr>
          <p:nvPr/>
        </p:nvSpPr>
        <p:spPr>
          <a:xfrm>
            <a:off x="1200000" y="4500000"/>
            <a:ext cx="9000000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30000"/>
              </a:lnSpc>
            </a:pPr>
            <a:r>
              <a:rPr lang="en-US" sz="2000" dirty="0">
                <a:solidFill>
                  <a:srgbClr val="111111"/>
                </a:solidFill>
                <a:latin typeface="Libre Baskerville"/>
              </a:rPr>
              <a:t>From question to high-impact intervention in 19 days. A working prototype.</a:t>
            </a:r>
          </a:p>
        </p:txBody>
      </p:sp>
      <p:sp>
        <p:nvSpPr>
          <p:cNvPr id="106" name="Sub"/>
          <p:cNvSpPr>
            <a:spLocks noGrp="1"/>
          </p:cNvSpPr>
          <p:nvPr/>
        </p:nvSpPr>
        <p:spPr>
          <a:xfrm>
            <a:off x="1200000" y="5300000"/>
            <a:ext cx="9000000" cy="8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en-US" sz="1300" dirty="0">
                <a:solidFill>
                  <a:srgbClr val="555555"/>
                </a:solidFill>
                <a:latin typeface="Libre Baskerville"/>
              </a:rPr>
              <a:t>Grounded in psychology. Tested with synthetic data. Validated with real people.</a:t>
            </a:r>
          </a:p>
        </p:txBody>
      </p:sp>
      <p:sp>
        <p:nvSpPr>
          <p:cNvPr id="107" name="Brand"/>
          <p:cNvSpPr>
            <a:spLocks noGrp="1"/>
          </p:cNvSpPr>
          <p:nvPr/>
        </p:nvSpPr>
        <p:spPr>
          <a:xfrm>
            <a:off x="1200000" y="6400000"/>
            <a:ext cx="400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800" b="1" cap="all" spc="150" dirty="0">
                <a:solidFill>
                  <a:srgbClr val="888888"/>
                </a:solidFill>
                <a:latin typeface="Libre Baskerville"/>
              </a:rPr>
              <a:t>19DTI.GBANGA.NET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yebrow"/>
          <p:cNvSpPr>
            <a:spLocks noGrp="1"/>
          </p:cNvSpPr>
          <p:nvPr/>
        </p:nvSpPr>
        <p:spPr>
          <a:xfrm>
            <a:off x="685800" y="600000"/>
            <a:ext cx="10820400" cy="36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950" b="1" cap="all" spc="200" dirty="0">
                <a:solidFill>
                  <a:srgbClr val="666666"/>
                </a:solidFill>
                <a:latin typeface="Libre Baskerville"/>
              </a:rPr>
              <a:t>01 · Why now?</a:t>
            </a:r>
          </a:p>
        </p:txBody>
      </p:sp>
      <p:sp>
        <p:nvSpPr>
          <p:cNvPr id="102" name="Headline"/>
          <p:cNvSpPr>
            <a:spLocks noGrp="1"/>
          </p:cNvSpPr>
          <p:nvPr/>
        </p:nvSpPr>
        <p:spPr>
          <a:xfrm>
            <a:off x="685800" y="1100000"/>
            <a:ext cx="108204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00000"/>
              </a:lnSpc>
            </a:pPr>
            <a:r>
              <a:rPr lang="en-US" sz="4400" b="1" spc="-350" dirty="0">
                <a:solidFill>
                  <a:srgbClr val="111111"/>
                </a:solidFill>
                <a:latin typeface="League Spartan"/>
              </a:rPr>
              <a:t>Behavior change is the next frontier.</a:t>
            </a:r>
          </a:p>
        </p:txBody>
      </p:sp>
      <p:sp>
        <p:nvSpPr>
          <p:cNvPr id="103" name="Body"/>
          <p:cNvSpPr>
            <a:spLocks noGrp="1"/>
          </p:cNvSpPr>
          <p:nvPr/>
        </p:nvSpPr>
        <p:spPr>
          <a:xfrm>
            <a:off x="685800" y="2400000"/>
            <a:ext cx="10820400" cy="2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5000"/>
              </a:lnSpc>
              <a:spcAft>
                <a:spcPts val="600"/>
              </a:spcAft>
            </a:pPr>
            <a:r>
              <a:rPr lang="en-US" sz="1500" dirty="0">
                <a:solidFill>
                  <a:srgbClr val="333333"/>
                </a:solidFill>
                <a:latin typeface="Libre Baskerville"/>
              </a:rPr>
              <a:t>Products and campaigns reach people, but rarely change behavior in measurable ways. Most solutions fail not on the idea, but on the assumption about the audience.</a:t>
            </a:r>
          </a:p>
          <a:p>
            <a:pPr algn="l">
              <a:lnSpc>
                <a:spcPct val="145000"/>
              </a:lnSpc>
              <a:spcAft>
                <a:spcPts val="600"/>
              </a:spcAft>
            </a:pPr>
            <a:r>
              <a:rPr lang="en-US" sz="1500" dirty="0">
                <a:solidFill>
                  <a:srgbClr val="333333"/>
                </a:solidFill>
                <a:latin typeface="Libre Baskerville"/>
              </a:rPr>
              <a:t>We combine behavioral psychology, choice architecture, gamification, and AI. We test early in a sandbox before effort and risk rise in the real market.</a:t>
            </a:r>
          </a:p>
        </p:txBody>
      </p:sp>
      <p:sp>
        <p:nvSpPr>
          <p:cNvPr id="104" name="Divider"/>
          <p:cNvSpPr>
            <a:spLocks noGrp="1"/>
          </p:cNvSpPr>
          <p:nvPr/>
        </p:nvSpPr>
        <p:spPr>
          <a:xfrm>
            <a:off x="685800" y="4750000"/>
            <a:ext cx="10820400" cy="12700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txBody>
          <a:bodyPr wrap="square" lIns="91440" tIns="45720" rIns="91440" bIns="45720" anchor="t" rtlCol="0"/>
          <a:lstStyle/>
          <a:p>
            <a:endParaRPr lang="en-US"/>
          </a:p>
        </p:txBody>
      </p:sp>
      <p:sp>
        <p:nvSpPr>
          <p:cNvPr id="105" name="Stat 0 num"/>
          <p:cNvSpPr>
            <a:spLocks noGrp="1"/>
          </p:cNvSpPr>
          <p:nvPr/>
        </p:nvSpPr>
        <p:spPr>
          <a:xfrm>
            <a:off x="685800" y="5000000"/>
            <a:ext cx="3473466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95000"/>
              </a:lnSpc>
            </a:pPr>
            <a:r>
              <a:rPr lang="en-US" sz="6000" b="1" spc="-500" dirty="0">
                <a:solidFill>
                  <a:srgbClr val="111111"/>
                </a:solidFill>
                <a:latin typeface="League Spartan"/>
              </a:rPr>
              <a:t>19</a:t>
            </a:r>
          </a:p>
        </p:txBody>
      </p:sp>
      <p:sp>
        <p:nvSpPr>
          <p:cNvPr id="106" name="Stat 0 lbl"/>
          <p:cNvSpPr>
            <a:spLocks noGrp="1"/>
          </p:cNvSpPr>
          <p:nvPr/>
        </p:nvSpPr>
        <p:spPr>
          <a:xfrm>
            <a:off x="685800" y="5700000"/>
            <a:ext cx="3473466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35000"/>
              </a:lnSpc>
            </a:pPr>
            <a:r>
              <a:rPr lang="en-US" sz="1100" dirty="0">
                <a:solidFill>
                  <a:srgbClr val="555555"/>
                </a:solidFill>
                <a:latin typeface="Libre Baskerville"/>
              </a:rPr>
              <a:t>days sprint</a:t>
            </a:r>
          </a:p>
        </p:txBody>
      </p:sp>
      <p:sp>
        <p:nvSpPr>
          <p:cNvPr id="107" name="Stat 1 num"/>
          <p:cNvSpPr>
            <a:spLocks noGrp="1"/>
          </p:cNvSpPr>
          <p:nvPr/>
        </p:nvSpPr>
        <p:spPr>
          <a:xfrm>
            <a:off x="4359266" y="5000000"/>
            <a:ext cx="3473466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95000"/>
              </a:lnSpc>
            </a:pPr>
            <a:r>
              <a:rPr lang="en-US" sz="6000" b="1" spc="-500" dirty="0">
                <a:solidFill>
                  <a:srgbClr val="111111"/>
                </a:solidFill>
                <a:latin typeface="League Spartan"/>
              </a:rPr>
              <a:t>3</a:t>
            </a:r>
          </a:p>
        </p:txBody>
      </p:sp>
      <p:sp>
        <p:nvSpPr>
          <p:cNvPr id="108" name="Stat 1 lbl"/>
          <p:cNvSpPr>
            <a:spLocks noGrp="1"/>
          </p:cNvSpPr>
          <p:nvPr/>
        </p:nvSpPr>
        <p:spPr>
          <a:xfrm>
            <a:off x="4359266" y="5700000"/>
            <a:ext cx="3473466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35000"/>
              </a:lnSpc>
            </a:pPr>
            <a:r>
              <a:rPr lang="en-US" sz="1100" dirty="0">
                <a:solidFill>
                  <a:srgbClr val="555555"/>
                </a:solidFill>
                <a:latin typeface="Libre Baskerville"/>
              </a:rPr>
              <a:t>phases: Understand · Design &amp; Test · Implement</a:t>
            </a:r>
          </a:p>
        </p:txBody>
      </p:sp>
      <p:sp>
        <p:nvSpPr>
          <p:cNvPr id="109" name="Stat 2 num"/>
          <p:cNvSpPr>
            <a:spLocks noGrp="1"/>
          </p:cNvSpPr>
          <p:nvPr/>
        </p:nvSpPr>
        <p:spPr>
          <a:xfrm>
            <a:off x="8032732" y="5000000"/>
            <a:ext cx="3473466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95000"/>
              </a:lnSpc>
            </a:pPr>
            <a:r>
              <a:rPr lang="en-US" sz="6000" b="1" spc="-500" dirty="0">
                <a:solidFill>
                  <a:srgbClr val="111111"/>
                </a:solidFill>
                <a:latin typeface="League Spartan"/>
              </a:rPr>
              <a:t>1</a:t>
            </a:r>
          </a:p>
        </p:txBody>
      </p:sp>
      <p:sp>
        <p:nvSpPr>
          <p:cNvPr id="110" name="Stat 2 lbl"/>
          <p:cNvSpPr>
            <a:spLocks noGrp="1"/>
          </p:cNvSpPr>
          <p:nvPr/>
        </p:nvSpPr>
        <p:spPr>
          <a:xfrm>
            <a:off x="8032732" y="5700000"/>
            <a:ext cx="3473466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35000"/>
              </a:lnSpc>
            </a:pPr>
            <a:r>
              <a:rPr lang="en-US" sz="1100" dirty="0">
                <a:solidFill>
                  <a:srgbClr val="555555"/>
                </a:solidFill>
                <a:latin typeface="Libre Baskerville"/>
              </a:rPr>
              <a:t>executable roadmap</a:t>
            </a:r>
          </a:p>
        </p:txBody>
      </p:sp>
      <p:sp>
        <p:nvSpPr>
          <p:cNvPr id="111" name="Page no"/>
          <p:cNvSpPr>
            <a:spLocks noGrp="1"/>
          </p:cNvSpPr>
          <p:nvPr/>
        </p:nvSpPr>
        <p:spPr>
          <a:xfrm>
            <a:off x="11048400" y="6480000"/>
            <a:ext cx="83820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r"/>
            <a:r>
              <a:rPr lang="en-US" sz="900" spc="100" dirty="0">
                <a:solidFill>
                  <a:srgbClr val="888888"/>
                </a:solidFill>
                <a:latin typeface="Libre Baskerville"/>
              </a:rPr>
              <a:t>02 / 05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yebrow"/>
          <p:cNvSpPr>
            <a:spLocks noGrp="1"/>
          </p:cNvSpPr>
          <p:nvPr/>
        </p:nvSpPr>
        <p:spPr>
          <a:xfrm>
            <a:off x="685800" y="600000"/>
            <a:ext cx="10820400" cy="36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950" b="1" cap="all" spc="200" dirty="0">
                <a:solidFill>
                  <a:srgbClr val="666666"/>
                </a:solidFill>
                <a:latin typeface="Libre Baskerville"/>
              </a:rPr>
              <a:t>02 · How we work</a:t>
            </a:r>
          </a:p>
        </p:txBody>
      </p:sp>
      <p:sp>
        <p:nvSpPr>
          <p:cNvPr id="102" name="Headline"/>
          <p:cNvSpPr>
            <a:spLocks noGrp="1"/>
          </p:cNvSpPr>
          <p:nvPr/>
        </p:nvSpPr>
        <p:spPr>
          <a:xfrm>
            <a:off x="685800" y="1100000"/>
            <a:ext cx="108204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00000"/>
              </a:lnSpc>
            </a:pPr>
            <a:r>
              <a:rPr lang="en-US" sz="4400" b="1" spc="-350" dirty="0">
                <a:solidFill>
                  <a:srgbClr val="111111"/>
                </a:solidFill>
                <a:latin typeface="League Spartan"/>
              </a:rPr>
              <a:t>Three phases. Clear decisions. No theory without a test.</a:t>
            </a:r>
          </a:p>
        </p:txBody>
      </p:sp>
      <p:sp>
        <p:nvSpPr>
          <p:cNvPr id="103" name="Card 0"/>
          <p:cNvSpPr>
            <a:spLocks noGrp="1"/>
          </p:cNvSpPr>
          <p:nvPr/>
        </p:nvSpPr>
        <p:spPr>
          <a:xfrm>
            <a:off x="685800" y="2800000"/>
            <a:ext cx="3486800" cy="3500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txBody>
          <a:bodyPr wrap="square" lIns="91440" tIns="45720" rIns="91440" bIns="45720" anchor="t" rtlCol="0"/>
          <a:lstStyle/>
          <a:p>
            <a:endParaRPr lang="en-US"/>
          </a:p>
        </p:txBody>
      </p:sp>
      <p:sp>
        <p:nvSpPr>
          <p:cNvPr id="104" name="Card 0 label"/>
          <p:cNvSpPr>
            <a:spLocks noGrp="1"/>
          </p:cNvSpPr>
          <p:nvPr/>
        </p:nvSpPr>
        <p:spPr>
          <a:xfrm>
            <a:off x="965800" y="3080000"/>
            <a:ext cx="1500000" cy="360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wrap="square" lIns="91440" tIns="45720" rIns="91440" bIns="45720" anchor="ctr" rtlCol="0"/>
          <a:lstStyle/>
          <a:p>
            <a:pPr algn="ctr"/>
            <a:r>
              <a:rPr lang="en-US" sz="850" b="1" cap="all" spc="150" dirty="0">
                <a:solidFill>
                  <a:srgbClr val="555555"/>
                </a:solidFill>
                <a:latin typeface="Libre Baskerville"/>
              </a:rPr>
              <a:t>Day 1–5</a:t>
            </a:r>
          </a:p>
        </p:txBody>
      </p:sp>
      <p:sp>
        <p:nvSpPr>
          <p:cNvPr id="105" name="Card 0 title"/>
          <p:cNvSpPr>
            <a:spLocks noGrp="1"/>
          </p:cNvSpPr>
          <p:nvPr/>
        </p:nvSpPr>
        <p:spPr>
          <a:xfrm>
            <a:off x="965800" y="3580000"/>
            <a:ext cx="2926800" cy="10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00000"/>
              </a:lnSpc>
            </a:pPr>
            <a:r>
              <a:rPr lang="en-US" sz="2800" b="1" spc="-300" dirty="0">
                <a:solidFill>
                  <a:srgbClr val="111111"/>
                </a:solidFill>
                <a:latin typeface="League Spartan"/>
              </a:rPr>
              <a:t>Understand</a:t>
            </a:r>
          </a:p>
        </p:txBody>
      </p:sp>
      <p:sp>
        <p:nvSpPr>
          <p:cNvPr id="106" name="Card 0 body"/>
          <p:cNvSpPr>
            <a:spLocks noGrp="1"/>
          </p:cNvSpPr>
          <p:nvPr/>
        </p:nvSpPr>
        <p:spPr>
          <a:xfrm>
            <a:off x="965800" y="4700000"/>
            <a:ext cx="2926800" cy="14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en-US" sz="1200" dirty="0">
                <a:solidFill>
                  <a:srgbClr val="333333"/>
                </a:solidFill>
                <a:latin typeface="Libre Baskerville"/>
              </a:rPr>
              <a:t>Sharpen behavior and audience, activate synthetic personas, identify motivators and barriers along the user journey.</a:t>
            </a:r>
          </a:p>
        </p:txBody>
      </p:sp>
      <p:sp>
        <p:nvSpPr>
          <p:cNvPr id="107" name="Card 1"/>
          <p:cNvSpPr>
            <a:spLocks noGrp="1"/>
          </p:cNvSpPr>
          <p:nvPr/>
        </p:nvSpPr>
        <p:spPr>
          <a:xfrm>
            <a:off x="4352600" y="2800000"/>
            <a:ext cx="3486800" cy="3500000"/>
          </a:xfrm>
          <a:prstGeom prst="rect">
            <a:avLst/>
          </a:prstGeom>
          <a:solidFill>
            <a:srgbClr val="111111"/>
          </a:solidFill>
          <a:ln>
            <a:noFill/>
          </a:ln>
        </p:spPr>
        <p:txBody>
          <a:bodyPr wrap="square" lIns="91440" tIns="45720" rIns="91440" bIns="45720" anchor="t" rtlCol="0"/>
          <a:lstStyle/>
          <a:p>
            <a:endParaRPr lang="en-US"/>
          </a:p>
        </p:txBody>
      </p:sp>
      <p:sp>
        <p:nvSpPr>
          <p:cNvPr id="108" name="Card 1 label"/>
          <p:cNvSpPr>
            <a:spLocks noGrp="1"/>
          </p:cNvSpPr>
          <p:nvPr/>
        </p:nvSpPr>
        <p:spPr>
          <a:xfrm>
            <a:off x="4632600" y="3080000"/>
            <a:ext cx="1500000" cy="360000"/>
          </a:xfrm>
          <a:prstGeom prst="rect">
            <a:avLst/>
          </a:prstGeom>
          <a:solidFill>
            <a:srgbClr val="F2D34E"/>
          </a:solidFill>
          <a:ln>
            <a:noFill/>
          </a:ln>
        </p:spPr>
        <p:txBody>
          <a:bodyPr wrap="square" lIns="91440" tIns="45720" rIns="91440" bIns="45720" anchor="ctr" rtlCol="0"/>
          <a:lstStyle/>
          <a:p>
            <a:pPr algn="ctr"/>
            <a:r>
              <a:rPr lang="en-US" sz="850" b="1" cap="all" spc="150" dirty="0">
                <a:solidFill>
                  <a:srgbClr val="111111"/>
                </a:solidFill>
                <a:latin typeface="Libre Baskerville"/>
              </a:rPr>
              <a:t>Day 6–16</a:t>
            </a:r>
          </a:p>
        </p:txBody>
      </p:sp>
      <p:sp>
        <p:nvSpPr>
          <p:cNvPr id="109" name="Card 1 title"/>
          <p:cNvSpPr>
            <a:spLocks noGrp="1"/>
          </p:cNvSpPr>
          <p:nvPr/>
        </p:nvSpPr>
        <p:spPr>
          <a:xfrm>
            <a:off x="4632600" y="3580000"/>
            <a:ext cx="2926800" cy="10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00000"/>
              </a:lnSpc>
            </a:pPr>
            <a:r>
              <a:rPr lang="en-US" sz="2800" b="1" spc="-300" dirty="0">
                <a:solidFill>
                  <a:srgbClr val="F2D34E"/>
                </a:solidFill>
                <a:latin typeface="League Spartan"/>
              </a:rPr>
              <a:t>Design &amp; Test</a:t>
            </a:r>
          </a:p>
        </p:txBody>
      </p:sp>
      <p:sp>
        <p:nvSpPr>
          <p:cNvPr id="110" name="Card 1 body"/>
          <p:cNvSpPr>
            <a:spLocks noGrp="1"/>
          </p:cNvSpPr>
          <p:nvPr/>
        </p:nvSpPr>
        <p:spPr>
          <a:xfrm>
            <a:off x="4632600" y="4700000"/>
            <a:ext cx="2926800" cy="14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en-US" sz="1200" dirty="0">
                <a:solidFill>
                  <a:srgbClr val="D8D8D8"/>
                </a:solidFill>
                <a:latin typeface="Libre Baskerville"/>
              </a:rPr>
              <a:t>Build interventions from behavioral psychology and gamification, translate to prototypes, test with synthetic and real users.</a:t>
            </a:r>
          </a:p>
        </p:txBody>
      </p:sp>
      <p:sp>
        <p:nvSpPr>
          <p:cNvPr id="111" name="Card 2"/>
          <p:cNvSpPr>
            <a:spLocks noGrp="1"/>
          </p:cNvSpPr>
          <p:nvPr/>
        </p:nvSpPr>
        <p:spPr>
          <a:xfrm>
            <a:off x="8019400" y="2800000"/>
            <a:ext cx="3486800" cy="3500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txBody>
          <a:bodyPr wrap="square" lIns="91440" tIns="45720" rIns="91440" bIns="45720" anchor="t" rtlCol="0"/>
          <a:lstStyle/>
          <a:p>
            <a:endParaRPr lang="en-US"/>
          </a:p>
        </p:txBody>
      </p:sp>
      <p:sp>
        <p:nvSpPr>
          <p:cNvPr id="112" name="Card 2 label"/>
          <p:cNvSpPr>
            <a:spLocks noGrp="1"/>
          </p:cNvSpPr>
          <p:nvPr/>
        </p:nvSpPr>
        <p:spPr>
          <a:xfrm>
            <a:off x="8299400" y="3080000"/>
            <a:ext cx="1500000" cy="360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wrap="square" lIns="91440" tIns="45720" rIns="91440" bIns="45720" anchor="ctr" rtlCol="0"/>
          <a:lstStyle/>
          <a:p>
            <a:pPr algn="ctr"/>
            <a:r>
              <a:rPr lang="en-US" sz="850" b="1" cap="all" spc="150" dirty="0">
                <a:solidFill>
                  <a:srgbClr val="555555"/>
                </a:solidFill>
                <a:latin typeface="Libre Baskerville"/>
              </a:rPr>
              <a:t>Day 17–19</a:t>
            </a:r>
          </a:p>
        </p:txBody>
      </p:sp>
      <p:sp>
        <p:nvSpPr>
          <p:cNvPr id="113" name="Card 2 title"/>
          <p:cNvSpPr>
            <a:spLocks noGrp="1"/>
          </p:cNvSpPr>
          <p:nvPr/>
        </p:nvSpPr>
        <p:spPr>
          <a:xfrm>
            <a:off x="8299400" y="3580000"/>
            <a:ext cx="2926800" cy="10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00000"/>
              </a:lnSpc>
            </a:pPr>
            <a:r>
              <a:rPr lang="en-US" sz="2800" b="1" spc="-300" dirty="0">
                <a:solidFill>
                  <a:srgbClr val="111111"/>
                </a:solidFill>
                <a:latin typeface="League Spartan"/>
              </a:rPr>
              <a:t>Implement</a:t>
            </a:r>
          </a:p>
        </p:txBody>
      </p:sp>
      <p:sp>
        <p:nvSpPr>
          <p:cNvPr id="114" name="Card 2 body"/>
          <p:cNvSpPr>
            <a:spLocks noGrp="1"/>
          </p:cNvSpPr>
          <p:nvPr/>
        </p:nvSpPr>
        <p:spPr>
          <a:xfrm>
            <a:off x="8299400" y="4700000"/>
            <a:ext cx="2926800" cy="14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en-US" sz="1200" dirty="0">
                <a:solidFill>
                  <a:srgbClr val="333333"/>
                </a:solidFill>
                <a:latin typeface="Libre Baskerville"/>
              </a:rPr>
              <a:t>Evaluate results, prioritise rollout, name open questions and risks, hand over the prototype.</a:t>
            </a:r>
          </a:p>
        </p:txBody>
      </p:sp>
      <p:sp>
        <p:nvSpPr>
          <p:cNvPr id="115" name="Page no"/>
          <p:cNvSpPr>
            <a:spLocks noGrp="1"/>
          </p:cNvSpPr>
          <p:nvPr/>
        </p:nvSpPr>
        <p:spPr>
          <a:xfrm>
            <a:off x="11048400" y="6480000"/>
            <a:ext cx="83820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r"/>
            <a:r>
              <a:rPr lang="en-US" sz="900" spc="100" dirty="0">
                <a:solidFill>
                  <a:srgbClr val="888888"/>
                </a:solidFill>
                <a:latin typeface="Libre Baskerville"/>
              </a:rPr>
              <a:t>03 / 05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yebrow"/>
          <p:cNvSpPr>
            <a:spLocks noGrp="1"/>
          </p:cNvSpPr>
          <p:nvPr/>
        </p:nvSpPr>
        <p:spPr>
          <a:xfrm>
            <a:off x="685800" y="600000"/>
            <a:ext cx="10820400" cy="36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950" b="1" cap="all" spc="200" dirty="0">
                <a:solidFill>
                  <a:srgbClr val="666666"/>
                </a:solidFill>
                <a:latin typeface="Libre Baskerville"/>
              </a:rPr>
              <a:t>03 · What you get on day 19</a:t>
            </a:r>
          </a:p>
        </p:txBody>
      </p:sp>
      <p:sp>
        <p:nvSpPr>
          <p:cNvPr id="102" name="Headline"/>
          <p:cNvSpPr>
            <a:spLocks noGrp="1"/>
          </p:cNvSpPr>
          <p:nvPr/>
        </p:nvSpPr>
        <p:spPr>
          <a:xfrm>
            <a:off x="685800" y="1100000"/>
            <a:ext cx="108204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00000"/>
              </a:lnSpc>
            </a:pPr>
            <a:r>
              <a:rPr lang="en-US" sz="4400" b="1" spc="-350" dirty="0">
                <a:solidFill>
                  <a:srgbClr val="111111"/>
                </a:solidFill>
                <a:latin typeface="League Spartan"/>
              </a:rPr>
              <a:t>Concrete, tested, leadership-ready.</a:t>
            </a:r>
          </a:p>
        </p:txBody>
      </p:sp>
      <p:sp>
        <p:nvSpPr>
          <p:cNvPr id="103" name="Item 0 num"/>
          <p:cNvSpPr>
            <a:spLocks noGrp="1"/>
          </p:cNvSpPr>
          <p:nvPr/>
        </p:nvSpPr>
        <p:spPr>
          <a:xfrm>
            <a:off x="685800" y="2900000"/>
            <a:ext cx="800000" cy="800000"/>
          </a:xfrm>
          <a:prstGeom prst="rect">
            <a:avLst/>
          </a:prstGeom>
          <a:solidFill>
            <a:srgbClr val="F2D34E"/>
          </a:solidFill>
          <a:ln>
            <a:noFill/>
          </a:ln>
        </p:spPr>
        <p:txBody>
          <a:bodyPr wrap="square" lIns="0" tIns="45720" rIns="0" bIns="45720" anchor="ctr" rtlCol="0"/>
          <a:lstStyle/>
          <a:p>
            <a:pPr algn="ctr"/>
            <a:r>
              <a:rPr lang="en-US" sz="2400" b="1" spc="-200" dirty="0">
                <a:solidFill>
                  <a:srgbClr val="111111"/>
                </a:solidFill>
                <a:latin typeface="League Spartan"/>
              </a:rPr>
              <a:t>01</a:t>
            </a:r>
          </a:p>
        </p:txBody>
      </p:sp>
      <p:sp>
        <p:nvSpPr>
          <p:cNvPr id="104" name="Item 0 head"/>
          <p:cNvSpPr>
            <a:spLocks noGrp="1"/>
          </p:cNvSpPr>
          <p:nvPr/>
        </p:nvSpPr>
        <p:spPr>
          <a:xfrm>
            <a:off x="1635800" y="2900000"/>
            <a:ext cx="4370200" cy="4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1600" b="1" spc="-100" dirty="0">
                <a:solidFill>
                  <a:srgbClr val="111111"/>
                </a:solidFill>
                <a:latin typeface="Libre Baskerville"/>
              </a:rPr>
              <a:t>Tested prototypes</a:t>
            </a:r>
          </a:p>
        </p:txBody>
      </p:sp>
      <p:sp>
        <p:nvSpPr>
          <p:cNvPr id="105" name="Item 0 body"/>
          <p:cNvSpPr>
            <a:spLocks noGrp="1"/>
          </p:cNvSpPr>
          <p:nvPr/>
        </p:nvSpPr>
        <p:spPr>
          <a:xfrm>
            <a:off x="1635800" y="3380000"/>
            <a:ext cx="43702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en-US" sz="1200" dirty="0">
                <a:solidFill>
                  <a:srgbClr val="444444"/>
                </a:solidFill>
                <a:latin typeface="Libre Baskerville"/>
              </a:rPr>
              <a:t>Validated with real users, technical feasibility demonstrated.</a:t>
            </a:r>
          </a:p>
        </p:txBody>
      </p:sp>
      <p:sp>
        <p:nvSpPr>
          <p:cNvPr id="106" name="Item 1 num"/>
          <p:cNvSpPr>
            <a:spLocks noGrp="1"/>
          </p:cNvSpPr>
          <p:nvPr/>
        </p:nvSpPr>
        <p:spPr>
          <a:xfrm>
            <a:off x="6186000" y="2900000"/>
            <a:ext cx="800000" cy="800000"/>
          </a:xfrm>
          <a:prstGeom prst="rect">
            <a:avLst/>
          </a:prstGeom>
          <a:solidFill>
            <a:srgbClr val="F2D34E"/>
          </a:solidFill>
          <a:ln>
            <a:noFill/>
          </a:ln>
        </p:spPr>
        <p:txBody>
          <a:bodyPr wrap="square" lIns="0" tIns="45720" rIns="0" bIns="45720" anchor="ctr" rtlCol="0"/>
          <a:lstStyle/>
          <a:p>
            <a:pPr algn="ctr"/>
            <a:r>
              <a:rPr lang="en-US" sz="2400" b="1" spc="-200" dirty="0">
                <a:solidFill>
                  <a:srgbClr val="111111"/>
                </a:solidFill>
                <a:latin typeface="League Spartan"/>
              </a:rPr>
              <a:t>02</a:t>
            </a:r>
          </a:p>
        </p:txBody>
      </p:sp>
      <p:sp>
        <p:nvSpPr>
          <p:cNvPr id="107" name="Item 1 head"/>
          <p:cNvSpPr>
            <a:spLocks noGrp="1"/>
          </p:cNvSpPr>
          <p:nvPr/>
        </p:nvSpPr>
        <p:spPr>
          <a:xfrm>
            <a:off x="7136000" y="2900000"/>
            <a:ext cx="4370200" cy="4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1600" b="1" spc="-100" dirty="0">
                <a:solidFill>
                  <a:srgbClr val="111111"/>
                </a:solidFill>
                <a:latin typeface="Libre Baskerville"/>
              </a:rPr>
              <a:t>Insight reports</a:t>
            </a:r>
          </a:p>
        </p:txBody>
      </p:sp>
      <p:sp>
        <p:nvSpPr>
          <p:cNvPr id="108" name="Item 1 body"/>
          <p:cNvSpPr>
            <a:spLocks noGrp="1"/>
          </p:cNvSpPr>
          <p:nvPr/>
        </p:nvSpPr>
        <p:spPr>
          <a:xfrm>
            <a:off x="7136000" y="3380000"/>
            <a:ext cx="43702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en-US" sz="1200" dirty="0">
                <a:solidFill>
                  <a:srgbClr val="444444"/>
                </a:solidFill>
                <a:latin typeface="Libre Baskerville"/>
              </a:rPr>
              <a:t>Compressed insights on audience, motivators, barriers, ready to argue with.</a:t>
            </a:r>
          </a:p>
        </p:txBody>
      </p:sp>
      <p:sp>
        <p:nvSpPr>
          <p:cNvPr id="109" name="Item 2 num"/>
          <p:cNvSpPr>
            <a:spLocks noGrp="1"/>
          </p:cNvSpPr>
          <p:nvPr/>
        </p:nvSpPr>
        <p:spPr>
          <a:xfrm>
            <a:off x="685800" y="4800000"/>
            <a:ext cx="800000" cy="800000"/>
          </a:xfrm>
          <a:prstGeom prst="rect">
            <a:avLst/>
          </a:prstGeom>
          <a:solidFill>
            <a:srgbClr val="F2D34E"/>
          </a:solidFill>
          <a:ln>
            <a:noFill/>
          </a:ln>
        </p:spPr>
        <p:txBody>
          <a:bodyPr wrap="square" lIns="0" tIns="45720" rIns="0" bIns="45720" anchor="ctr" rtlCol="0"/>
          <a:lstStyle/>
          <a:p>
            <a:pPr algn="ctr"/>
            <a:r>
              <a:rPr lang="en-US" sz="2400" b="1" spc="-200" dirty="0">
                <a:solidFill>
                  <a:srgbClr val="111111"/>
                </a:solidFill>
                <a:latin typeface="League Spartan"/>
              </a:rPr>
              <a:t>03</a:t>
            </a:r>
          </a:p>
        </p:txBody>
      </p:sp>
      <p:sp>
        <p:nvSpPr>
          <p:cNvPr id="110" name="Item 2 head"/>
          <p:cNvSpPr>
            <a:spLocks noGrp="1"/>
          </p:cNvSpPr>
          <p:nvPr/>
        </p:nvSpPr>
        <p:spPr>
          <a:xfrm>
            <a:off x="1635800" y="4800000"/>
            <a:ext cx="4370200" cy="4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1600" b="1" spc="-100" dirty="0">
                <a:solidFill>
                  <a:srgbClr val="111111"/>
                </a:solidFill>
                <a:latin typeface="Libre Baskerville"/>
              </a:rPr>
              <a:t>Roadmap with ownership</a:t>
            </a:r>
          </a:p>
        </p:txBody>
      </p:sp>
      <p:sp>
        <p:nvSpPr>
          <p:cNvPr id="111" name="Item 2 body"/>
          <p:cNvSpPr>
            <a:spLocks noGrp="1"/>
          </p:cNvSpPr>
          <p:nvPr/>
        </p:nvSpPr>
        <p:spPr>
          <a:xfrm>
            <a:off x="1635800" y="5280000"/>
            <a:ext cx="43702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en-US" sz="1200" dirty="0">
                <a:solidFill>
                  <a:srgbClr val="444444"/>
                </a:solidFill>
                <a:latin typeface="Libre Baskerville"/>
              </a:rPr>
              <a:t>Next steps, owners, timeline, black on white.</a:t>
            </a:r>
          </a:p>
        </p:txBody>
      </p:sp>
      <p:sp>
        <p:nvSpPr>
          <p:cNvPr id="112" name="Item 3 num"/>
          <p:cNvSpPr>
            <a:spLocks noGrp="1"/>
          </p:cNvSpPr>
          <p:nvPr/>
        </p:nvSpPr>
        <p:spPr>
          <a:xfrm>
            <a:off x="6186000" y="4800000"/>
            <a:ext cx="800000" cy="800000"/>
          </a:xfrm>
          <a:prstGeom prst="rect">
            <a:avLst/>
          </a:prstGeom>
          <a:solidFill>
            <a:srgbClr val="F2D34E"/>
          </a:solidFill>
          <a:ln>
            <a:noFill/>
          </a:ln>
        </p:spPr>
        <p:txBody>
          <a:bodyPr wrap="square" lIns="0" tIns="45720" rIns="0" bIns="45720" anchor="ctr" rtlCol="0"/>
          <a:lstStyle/>
          <a:p>
            <a:pPr algn="ctr"/>
            <a:r>
              <a:rPr lang="en-US" sz="2400" b="1" spc="-200" dirty="0">
                <a:solidFill>
                  <a:srgbClr val="111111"/>
                </a:solidFill>
                <a:latin typeface="League Spartan"/>
              </a:rPr>
              <a:t>04</a:t>
            </a:r>
          </a:p>
        </p:txBody>
      </p:sp>
      <p:sp>
        <p:nvSpPr>
          <p:cNvPr id="113" name="Item 3 head"/>
          <p:cNvSpPr>
            <a:spLocks noGrp="1"/>
          </p:cNvSpPr>
          <p:nvPr/>
        </p:nvSpPr>
        <p:spPr>
          <a:xfrm>
            <a:off x="7136000" y="4800000"/>
            <a:ext cx="4370200" cy="4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1600" b="1" spc="-100" dirty="0">
                <a:solidFill>
                  <a:srgbClr val="111111"/>
                </a:solidFill>
                <a:latin typeface="Libre Baskerville"/>
              </a:rPr>
              <a:t>KPI setup</a:t>
            </a:r>
          </a:p>
        </p:txBody>
      </p:sp>
      <p:sp>
        <p:nvSpPr>
          <p:cNvPr id="114" name="Item 3 body"/>
          <p:cNvSpPr>
            <a:spLocks noGrp="1"/>
          </p:cNvSpPr>
          <p:nvPr/>
        </p:nvSpPr>
        <p:spPr>
          <a:xfrm>
            <a:off x="7136000" y="5280000"/>
            <a:ext cx="43702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en-US" sz="1200" dirty="0">
                <a:solidFill>
                  <a:srgbClr val="444444"/>
                </a:solidFill>
                <a:latin typeface="Libre Baskerville"/>
              </a:rPr>
              <a:t>Behavioral KPI, driver metrics and a guardrail, ready for rollout day 1.</a:t>
            </a:r>
          </a:p>
        </p:txBody>
      </p:sp>
      <p:sp>
        <p:nvSpPr>
          <p:cNvPr id="115" name="Page no"/>
          <p:cNvSpPr>
            <a:spLocks noGrp="1"/>
          </p:cNvSpPr>
          <p:nvPr/>
        </p:nvSpPr>
        <p:spPr>
          <a:xfrm>
            <a:off x="11048400" y="6480000"/>
            <a:ext cx="83820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r"/>
            <a:r>
              <a:rPr lang="en-US" sz="900" spc="100" dirty="0">
                <a:solidFill>
                  <a:srgbClr val="888888"/>
                </a:solidFill>
                <a:latin typeface="Libre Baskerville"/>
              </a:rPr>
              <a:t>04 / 05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yebrow"/>
          <p:cNvSpPr>
            <a:spLocks noGrp="1"/>
          </p:cNvSpPr>
          <p:nvPr/>
        </p:nvSpPr>
        <p:spPr>
          <a:xfrm>
            <a:off x="685800" y="600000"/>
            <a:ext cx="10820400" cy="36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950" b="1" cap="all" spc="200" dirty="0">
                <a:solidFill>
                  <a:srgbClr val="666666"/>
                </a:solidFill>
                <a:latin typeface="Libre Baskerville"/>
              </a:rPr>
              <a:t>04 · Team · Price · Contact</a:t>
            </a:r>
          </a:p>
        </p:txBody>
      </p:sp>
      <p:sp>
        <p:nvSpPr>
          <p:cNvPr id="102" name="Headline"/>
          <p:cNvSpPr>
            <a:spLocks noGrp="1"/>
          </p:cNvSpPr>
          <p:nvPr/>
        </p:nvSpPr>
        <p:spPr>
          <a:xfrm>
            <a:off x="685800" y="1100000"/>
            <a:ext cx="108204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00000"/>
              </a:lnSpc>
            </a:pPr>
            <a:r>
              <a:rPr lang="en-US" sz="4400" b="1" spc="-350" dirty="0">
                <a:solidFill>
                  <a:srgbClr val="111111"/>
                </a:solidFill>
                <a:latin typeface="League Spartan"/>
              </a:rPr>
              <a:t>Four roles. One team. One contact.</a:t>
            </a:r>
          </a:p>
        </p:txBody>
      </p:sp>
      <p:sp>
        <p:nvSpPr>
          <p:cNvPr id="103" name="Team label"/>
          <p:cNvSpPr>
            <a:spLocks noGrp="1"/>
          </p:cNvSpPr>
          <p:nvPr/>
        </p:nvSpPr>
        <p:spPr>
          <a:xfrm>
            <a:off x="685800" y="2800000"/>
            <a:ext cx="600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900" b="1" cap="all" spc="200" dirty="0">
                <a:solidFill>
                  <a:srgbClr val="555555"/>
                </a:solidFill>
                <a:latin typeface="Libre Baskerville"/>
              </a:rPr>
              <a:t>Core team</a:t>
            </a:r>
          </a:p>
        </p:txBody>
      </p:sp>
      <p:pic>
        <p:nvPicPr>
          <p:cNvPr id="104" name="Member 0 ph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250000"/>
            <a:ext cx="760000" cy="760000"/>
          </a:xfrm>
          <a:prstGeom prst="ellipse">
            <a:avLst/>
          </a:prstGeom>
          <a:ln w="9525">
            <a:solidFill>
              <a:srgbClr val="E5E5E5"/>
            </a:solidFill>
          </a:ln>
        </p:spPr>
      </p:pic>
      <p:sp>
        <p:nvSpPr>
          <p:cNvPr id="105" name="Member 0 name"/>
          <p:cNvSpPr>
            <a:spLocks noGrp="1"/>
          </p:cNvSpPr>
          <p:nvPr/>
        </p:nvSpPr>
        <p:spPr>
          <a:xfrm>
            <a:off x="1645800" y="3250000"/>
            <a:ext cx="504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1300" b="1" dirty="0">
                <a:solidFill>
                  <a:srgbClr val="111111"/>
                </a:solidFill>
                <a:latin typeface="Libre Baskerville"/>
                <a:hlinkClick r:id="rId3"/>
              </a:rPr>
              <a:t>Dr. Andrea Schneider</a:t>
            </a:r>
          </a:p>
        </p:txBody>
      </p:sp>
      <p:sp>
        <p:nvSpPr>
          <p:cNvPr id="106" name="Member 0 role"/>
          <p:cNvSpPr>
            <a:spLocks noGrp="1"/>
          </p:cNvSpPr>
          <p:nvPr/>
        </p:nvSpPr>
        <p:spPr>
          <a:xfrm>
            <a:off x="1645800" y="3550000"/>
            <a:ext cx="5040000" cy="24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1000" dirty="0">
                <a:solidFill>
                  <a:srgbClr val="555555"/>
                </a:solidFill>
                <a:latin typeface="Libre Baskerville"/>
              </a:rPr>
              <a:t>User insights, cognitive psychology, and tennis ace</a:t>
            </a:r>
          </a:p>
        </p:txBody>
      </p:sp>
      <p:sp>
        <p:nvSpPr>
          <p:cNvPr id="107" name="Member 0 bio"/>
          <p:cNvSpPr>
            <a:spLocks noGrp="1"/>
          </p:cNvSpPr>
          <p:nvPr/>
        </p:nvSpPr>
        <p:spPr>
          <a:xfrm>
            <a:off x="1645800" y="3790000"/>
            <a:ext cx="5040000" cy="47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10000"/>
              </a:lnSpc>
            </a:pPr>
            <a:r>
              <a:rPr lang="en-US" sz="850" dirty="0">
                <a:solidFill>
                  <a:srgbClr val="666666"/>
                </a:solidFill>
                <a:latin typeface="Libre Baskerville"/>
              </a:rPr>
              <a:t>PhD in cognitive psychology; led UX research at the EPFL+ECAL Lab. Author of about a dozen peer-reviewed studies and creator of SBB's award-winning experience app.</a:t>
            </a:r>
          </a:p>
        </p:txBody>
      </p:sp>
      <p:pic>
        <p:nvPicPr>
          <p:cNvPr id="108" name="Member 1 phot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4330000"/>
            <a:ext cx="760000" cy="760000"/>
          </a:xfrm>
          <a:prstGeom prst="ellipse">
            <a:avLst/>
          </a:prstGeom>
          <a:ln w="9525">
            <a:solidFill>
              <a:srgbClr val="E5E5E5"/>
            </a:solidFill>
          </a:ln>
        </p:spPr>
      </p:pic>
      <p:sp>
        <p:nvSpPr>
          <p:cNvPr id="109" name="Member 1 name"/>
          <p:cNvSpPr>
            <a:spLocks noGrp="1"/>
          </p:cNvSpPr>
          <p:nvPr/>
        </p:nvSpPr>
        <p:spPr>
          <a:xfrm>
            <a:off x="1645800" y="4330000"/>
            <a:ext cx="504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1300" b="1" dirty="0">
                <a:solidFill>
                  <a:srgbClr val="111111"/>
                </a:solidFill>
                <a:latin typeface="Libre Baskerville"/>
                <a:hlinkClick r:id="rId5"/>
              </a:rPr>
              <a:t>Dr. Gilles Chatelain</a:t>
            </a:r>
          </a:p>
        </p:txBody>
      </p:sp>
      <p:sp>
        <p:nvSpPr>
          <p:cNvPr id="110" name="Member 1 role"/>
          <p:cNvSpPr>
            <a:spLocks noGrp="1"/>
          </p:cNvSpPr>
          <p:nvPr/>
        </p:nvSpPr>
        <p:spPr>
          <a:xfrm>
            <a:off x="1645800" y="4630000"/>
            <a:ext cx="5040000" cy="24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1000" dirty="0">
                <a:solidFill>
                  <a:srgbClr val="555555"/>
                </a:solidFill>
                <a:latin typeface="Libre Baskerville"/>
              </a:rPr>
              <a:t>Behavioral psychology, strategy, and master baker</a:t>
            </a:r>
          </a:p>
        </p:txBody>
      </p:sp>
      <p:sp>
        <p:nvSpPr>
          <p:cNvPr id="111" name="Member 1 bio"/>
          <p:cNvSpPr>
            <a:spLocks noGrp="1"/>
          </p:cNvSpPr>
          <p:nvPr/>
        </p:nvSpPr>
        <p:spPr>
          <a:xfrm>
            <a:off x="1645800" y="4870000"/>
            <a:ext cx="5040000" cy="47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10000"/>
              </a:lnSpc>
            </a:pPr>
            <a:r>
              <a:rPr lang="en-US" sz="850" dirty="0">
                <a:solidFill>
                  <a:srgbClr val="666666"/>
                </a:solidFill>
                <a:latin typeface="Libre Baskerville"/>
              </a:rPr>
              <a:t>Founder of The Behavior Lab GmbH for applied behavioral research. Former UN representative in Geneva for the psychology associations APA, EFPA, and FSP.</a:t>
            </a:r>
          </a:p>
        </p:txBody>
      </p:sp>
      <p:pic>
        <p:nvPicPr>
          <p:cNvPr id="112" name="Member 2 phot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5410000"/>
            <a:ext cx="760000" cy="760000"/>
          </a:xfrm>
          <a:prstGeom prst="ellipse">
            <a:avLst/>
          </a:prstGeom>
          <a:ln w="9525">
            <a:solidFill>
              <a:srgbClr val="E5E5E5"/>
            </a:solidFill>
          </a:ln>
        </p:spPr>
      </p:pic>
      <p:sp>
        <p:nvSpPr>
          <p:cNvPr id="113" name="Member 2 name"/>
          <p:cNvSpPr>
            <a:spLocks noGrp="1"/>
          </p:cNvSpPr>
          <p:nvPr/>
        </p:nvSpPr>
        <p:spPr>
          <a:xfrm>
            <a:off x="1645800" y="5410000"/>
            <a:ext cx="504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1300" b="1" dirty="0">
                <a:solidFill>
                  <a:srgbClr val="111111"/>
                </a:solidFill>
                <a:latin typeface="Libre Baskerville"/>
                <a:hlinkClick r:id="rId7"/>
              </a:rPr>
              <a:t>Matthias Sala</a:t>
            </a:r>
          </a:p>
        </p:txBody>
      </p:sp>
      <p:sp>
        <p:nvSpPr>
          <p:cNvPr id="114" name="Member 2 role"/>
          <p:cNvSpPr>
            <a:spLocks noGrp="1"/>
          </p:cNvSpPr>
          <p:nvPr/>
        </p:nvSpPr>
        <p:spPr>
          <a:xfrm>
            <a:off x="1645800" y="5710000"/>
            <a:ext cx="5040000" cy="24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1000" dirty="0">
                <a:solidFill>
                  <a:srgbClr val="555555"/>
                </a:solidFill>
                <a:latin typeface="Libre Baskerville"/>
              </a:rPr>
              <a:t>AI, gamification, and tinkerer</a:t>
            </a:r>
          </a:p>
        </p:txBody>
      </p:sp>
      <p:sp>
        <p:nvSpPr>
          <p:cNvPr id="115" name="Member 2 bio"/>
          <p:cNvSpPr>
            <a:spLocks noGrp="1"/>
          </p:cNvSpPr>
          <p:nvPr/>
        </p:nvSpPr>
        <p:spPr>
          <a:xfrm>
            <a:off x="1645800" y="5950000"/>
            <a:ext cx="5040000" cy="47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10000"/>
              </a:lnSpc>
            </a:pPr>
            <a:r>
              <a:rPr lang="en-US" sz="850" dirty="0">
                <a:solidFill>
                  <a:srgbClr val="666666"/>
                </a:solidFill>
                <a:latin typeface="Libre Baskerville"/>
              </a:rPr>
              <a:t>Award-winning serial entrepreneur. Computer scientist ETH Zurich, ex–Xerox PARC, ex-Siemens Corporate Technology.</a:t>
            </a:r>
          </a:p>
        </p:txBody>
      </p:sp>
      <p:sp>
        <p:nvSpPr>
          <p:cNvPr id="116" name="Right card"/>
          <p:cNvSpPr>
            <a:spLocks noGrp="1"/>
          </p:cNvSpPr>
          <p:nvPr/>
        </p:nvSpPr>
        <p:spPr>
          <a:xfrm>
            <a:off x="7200000" y="2800000"/>
            <a:ext cx="4300000" cy="3400000"/>
          </a:xfrm>
          <a:prstGeom prst="rect">
            <a:avLst/>
          </a:prstGeom>
          <a:solidFill>
            <a:srgbClr val="111111"/>
          </a:solidFill>
          <a:ln>
            <a:noFill/>
          </a:ln>
        </p:spPr>
        <p:txBody>
          <a:bodyPr wrap="square" lIns="91440" tIns="45720" rIns="91440" bIns="45720" anchor="t" rtlCol="0"/>
          <a:lstStyle/>
          <a:p>
            <a:endParaRPr lang="en-US"/>
          </a:p>
        </p:txBody>
      </p:sp>
      <p:sp>
        <p:nvSpPr>
          <p:cNvPr id="117" name="Price label"/>
          <p:cNvSpPr>
            <a:spLocks noGrp="1"/>
          </p:cNvSpPr>
          <p:nvPr/>
        </p:nvSpPr>
        <p:spPr>
          <a:xfrm>
            <a:off x="7560000" y="3160000"/>
            <a:ext cx="358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900" b="1" cap="all" spc="200" dirty="0">
                <a:solidFill>
                  <a:srgbClr val="AAAAAA"/>
                </a:solidFill>
                <a:latin typeface="Libre Baskerville"/>
              </a:rPr>
              <a:t>Investment</a:t>
            </a:r>
          </a:p>
        </p:txBody>
      </p:sp>
      <p:sp>
        <p:nvSpPr>
          <p:cNvPr id="118" name="Price value"/>
          <p:cNvSpPr>
            <a:spLocks noGrp="1"/>
          </p:cNvSpPr>
          <p:nvPr/>
        </p:nvSpPr>
        <p:spPr>
          <a:xfrm>
            <a:off x="7560000" y="3520000"/>
            <a:ext cx="3580000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00000"/>
              </a:lnSpc>
            </a:pPr>
            <a:r>
              <a:rPr lang="en-US" sz="3600" b="1" spc="-300" dirty="0">
                <a:solidFill>
                  <a:srgbClr val="F2D34E"/>
                </a:solidFill>
                <a:latin typeface="League Spartan"/>
              </a:rPr>
              <a:t>from CHF 50,000</a:t>
            </a:r>
          </a:p>
        </p:txBody>
      </p:sp>
      <p:sp>
        <p:nvSpPr>
          <p:cNvPr id="119" name="Price body"/>
          <p:cNvSpPr>
            <a:spLocks noGrp="1"/>
          </p:cNvSpPr>
          <p:nvPr/>
        </p:nvSpPr>
        <p:spPr>
          <a:xfrm>
            <a:off x="7560000" y="4280000"/>
            <a:ext cx="3580000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en-US" sz="1000" dirty="0">
                <a:solidFill>
                  <a:srgbClr val="BBBBBB"/>
                </a:solidFill>
                <a:latin typeface="Libre Baskerville"/>
              </a:rPr>
              <a:t>incl. VAT, depending on product, audience size, and complexity.</a:t>
            </a:r>
          </a:p>
        </p:txBody>
      </p:sp>
      <p:sp>
        <p:nvSpPr>
          <p:cNvPr id="120" name="Contact label"/>
          <p:cNvSpPr>
            <a:spLocks noGrp="1"/>
          </p:cNvSpPr>
          <p:nvPr/>
        </p:nvSpPr>
        <p:spPr>
          <a:xfrm>
            <a:off x="7560000" y="5100000"/>
            <a:ext cx="358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900" b="1" cap="all" spc="200" dirty="0">
                <a:solidFill>
                  <a:srgbClr val="AAAAAA"/>
                </a:solidFill>
                <a:latin typeface="Libre Baskerville"/>
              </a:rPr>
              <a:t>Start a sprint</a:t>
            </a:r>
          </a:p>
        </p:txBody>
      </p:sp>
      <p:sp>
        <p:nvSpPr>
          <p:cNvPr id="121" name="CTA"/>
          <p:cNvSpPr>
            <a:spLocks noGrp="1"/>
          </p:cNvSpPr>
          <p:nvPr/>
        </p:nvSpPr>
        <p:spPr>
          <a:xfrm>
            <a:off x="7560000" y="5480000"/>
            <a:ext cx="2700000" cy="460000"/>
          </a:xfrm>
          <a:prstGeom prst="rect">
            <a:avLst/>
          </a:prstGeom>
          <a:solidFill>
            <a:srgbClr val="F2D34E"/>
          </a:solidFill>
          <a:ln>
            <a:noFill/>
          </a:ln>
        </p:spPr>
        <p:txBody>
          <a:bodyPr wrap="square" lIns="91440" tIns="45720" rIns="91440" bIns="45720" anchor="ctr" rtlCol="0"/>
          <a:lstStyle/>
          <a:p>
            <a:pPr algn="ctr"/>
            <a:r>
              <a:rPr lang="en-US" sz="1200" b="1" dirty="0">
                <a:solidFill>
                  <a:srgbClr val="111111"/>
                </a:solidFill>
                <a:latin typeface="Libre Baskerville"/>
              </a:rPr>
              <a:t>Contact us →</a:t>
            </a:r>
          </a:p>
        </p:txBody>
      </p:sp>
      <p:sp>
        <p:nvSpPr>
          <p:cNvPr id="122" name="Email"/>
          <p:cNvSpPr>
            <a:spLocks noGrp="1"/>
          </p:cNvSpPr>
          <p:nvPr/>
        </p:nvSpPr>
        <p:spPr>
          <a:xfrm>
            <a:off x="685800" y="6520000"/>
            <a:ext cx="500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en-US" sz="1000" dirty="0">
                <a:solidFill>
                  <a:srgbClr val="555555"/>
                </a:solidFill>
                <a:latin typeface="Libre Baskerville"/>
              </a:rPr>
              <a:t>team@19days.ch</a:t>
            </a:r>
          </a:p>
        </p:txBody>
      </p:sp>
      <p:sp>
        <p:nvSpPr>
          <p:cNvPr id="123" name="Page no"/>
          <p:cNvSpPr>
            <a:spLocks noGrp="1"/>
          </p:cNvSpPr>
          <p:nvPr/>
        </p:nvSpPr>
        <p:spPr>
          <a:xfrm>
            <a:off x="11048400" y="6480000"/>
            <a:ext cx="83820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r"/>
            <a:r>
              <a:rPr lang="en-US" sz="900" spc="100" dirty="0">
                <a:solidFill>
                  <a:srgbClr val="888888"/>
                </a:solidFill>
                <a:latin typeface="Libre Baskerville"/>
              </a:rPr>
              <a:t>05 / 05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no">
  <a:themeElements>
    <a:clrScheme name="Mono">
      <a:dk1>
        <a:sysClr val="windowText" lastClr="000000"/>
      </a:dk1>
      <a:lt1>
        <a:sysClr val="window" lastClr="FFFFFF"/>
      </a:lt1>
      <a:dk2>
        <a:srgbClr val="111111"/>
      </a:dk2>
      <a:lt2>
        <a:srgbClr val="F0ECEC"/>
      </a:lt2>
      <a:accent1>
        <a:srgbClr val="F2D34E"/>
      </a:accent1>
      <a:accent2>
        <a:srgbClr val="2A8D8A"/>
      </a:accent2>
      <a:accent3>
        <a:srgbClr val="E78DA0"/>
      </a:accent3>
      <a:accent4>
        <a:srgbClr val="9ED7C4"/>
      </a:accent4>
      <a:accent5>
        <a:srgbClr val="F2A65A"/>
      </a:accent5>
      <a:accent6>
        <a:srgbClr val="7FB3D5"/>
      </a:accent6>
      <a:hlink>
        <a:srgbClr val="2A8D8A"/>
      </a:hlink>
      <a:folHlink>
        <a:srgbClr val="2A8D8A"/>
      </a:folHlink>
    </a:clrScheme>
    <a:fontScheme name="19 Days to Impact">
      <a:majorFont>
        <a:latin typeface="League Spartan"/>
        <a:ea typeface=""/>
        <a:cs typeface=""/>
      </a:majorFont>
      <a:minorFont>
        <a:latin typeface="Libre Baskerville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>
            <a:shade val="50000"/>
          </a:schemeClr>
        </a:soli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95000"/>
          </a:schemeClr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19 Days to Impact site</Application>
  <PresentationFormat>Widescreen</PresentationFormat>
  <Paragraphs>0</Paragraphs>
  <Slides>5</Slides>
  <Notes>0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 Days to Impact, Pitch deck</dc:title>
  <dc:creator>19 Days to Impact</dc:creator>
  <cp:lastModifiedBy>19 Days to Impact</cp:lastModifiedBy>
  <dcterms:created xsi:type="dcterms:W3CDTF">2026-09-02T19:56:35Z</dcterms:created>
  <dcterms:modified xsi:type="dcterms:W3CDTF">2026-09-02T19:56:35Z</dcterms:modified>
</cp:coreProperties>
</file>